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9" r:id="rId2"/>
    <p:sldId id="267" r:id="rId3"/>
    <p:sldId id="307" r:id="rId4"/>
    <p:sldId id="256" r:id="rId5"/>
    <p:sldId id="266" r:id="rId6"/>
    <p:sldId id="259" r:id="rId7"/>
    <p:sldId id="270" r:id="rId8"/>
    <p:sldId id="264" r:id="rId9"/>
    <p:sldId id="275" r:id="rId10"/>
    <p:sldId id="287" r:id="rId11"/>
    <p:sldId id="288" r:id="rId12"/>
    <p:sldId id="257" r:id="rId13"/>
    <p:sldId id="277" r:id="rId14"/>
    <p:sldId id="279" r:id="rId15"/>
    <p:sldId id="278" r:id="rId16"/>
    <p:sldId id="281" r:id="rId17"/>
    <p:sldId id="283" r:id="rId18"/>
    <p:sldId id="284" r:id="rId19"/>
    <p:sldId id="293" r:id="rId20"/>
    <p:sldId id="294" r:id="rId21"/>
    <p:sldId id="295" r:id="rId22"/>
    <p:sldId id="292" r:id="rId23"/>
    <p:sldId id="298" r:id="rId24"/>
    <p:sldId id="297" r:id="rId25"/>
    <p:sldId id="296" r:id="rId26"/>
    <p:sldId id="299" r:id="rId27"/>
    <p:sldId id="300" r:id="rId28"/>
    <p:sldId id="301" r:id="rId29"/>
    <p:sldId id="302" r:id="rId30"/>
    <p:sldId id="303" r:id="rId31"/>
    <p:sldId id="306" r:id="rId32"/>
    <p:sldId id="304" r:id="rId33"/>
    <p:sldId id="305" r:id="rId34"/>
    <p:sldId id="308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764BD-8536-4C1B-B455-E8F6A2DC4B8C}" type="datetimeFigureOut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F47E0-820A-44DE-A356-6825BFFEDF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EE182-2975-9D2A-745A-3976B5BD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9DAAA-D61A-04D2-7A24-7F80373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D4747-3FAF-4251-9DAE-D74E188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EECA-C4D0-453F-8BA8-662813EB27B8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81BB7-6F55-CF2B-A152-AF8FF9E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9ADEE-D93A-9E02-DCA8-3ACC95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B7BB1-44E4-39F2-CB06-E3E807AA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ADBE4-903D-5BFC-0E0A-1E22DB17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D448-C2A4-6BE7-41DD-6A8E942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02CB-6589-4C4D-A6E5-5B8B1450D4BF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3D113-D484-A91D-E0BA-108DB0E7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C9E7D-1A1E-B57D-DEDB-D5356121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A5F811-7DCA-D2BB-00DC-3C1F5754E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3DD82B-E9BF-7DD6-360F-4BF5E6E4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64AEF-8D58-FB94-7587-A3126E8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282A-3E24-4ADC-B694-DED76D2E8E80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F41F9-76F9-D133-AAF0-A51DB37E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FB862-D637-24C4-364F-93BB620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01DB0-0B23-10BF-ED23-23F35C08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5504E-DE53-6161-ADD9-A7D11BA8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E6CF1-3D37-6045-3A25-7CD2208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CE5C-91AB-4A90-8651-D6A06D29C1CC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28B42-3949-3B4D-7425-36932A4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B9C37-4354-B78C-79AF-59FB29EA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9666F-9E26-66A0-95C0-D55C040A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F45BD-AC77-2F53-8948-4CCD39FD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D3321-B3BE-D30C-6D14-4AF389F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8885-E64A-4C8D-BC5F-AE333CCCA826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842098-A3EE-AC1C-56CA-32FD249E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55000B-4280-999F-D576-04C2680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3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E5AF-FD6A-1ACD-AFBE-E967862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F1F3D-4203-CFB9-F4AA-83D4202D8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6B770-5D40-FB0F-6BF3-501D2680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394A-D9C3-6AA2-1549-34E1575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0D43-148D-4FD8-A50A-21EB5866D322}" type="datetime1">
              <a:rPr lang="fr-FR" smtClean="0"/>
              <a:t>17/12/2023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EE786-C413-87BD-2F1E-389E26AE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76655-1E2A-1946-2C7F-5DE3B394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1DFD-8905-5C3B-1367-3401154D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7EAA4A-66EB-5F20-3C9E-B00C34D8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5D58D-73B8-6C3C-3814-9205790D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E3B631-C585-F672-5215-41413A2C0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DA77AD-96B9-0360-5E03-3B621E16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A1DC49-625D-E93C-0E90-9012CC4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E687-55D9-4BC3-8E53-85441F762E67}" type="datetime1">
              <a:rPr lang="fr-FR" smtClean="0"/>
              <a:t>17/12/2023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288441-96FC-2AAB-EA41-5D8A77B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6F887A-BB5B-6526-30BC-F7A4677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3DBB-1FF2-559C-AF9C-906C2F86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EAA73-8E84-EA83-89F6-B84A7B2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A064-1275-4C4C-AF10-B5864AB3DAEC}" type="datetime1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880F0-A9C3-191D-ADA8-2AC79862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AA7A56-A365-1462-97D9-24297E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48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A3A032-98D9-4ABD-922A-B528A4C1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A83B-27C0-4C47-946D-F85B47320AEC}" type="datetime1">
              <a:rPr lang="fr-FR" smtClean="0"/>
              <a:t>17/12/2023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2C2867-9967-BB71-A1AC-74C151D2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64DDE-1833-B5BE-29C7-7A931964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FF76-ABFA-C9F5-76D0-E0B73C79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B5500-BA9D-BE26-8047-C23026B2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41EDF-2D9C-F2C5-07CD-034CF38C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6AF414-BC83-1F4D-DAFC-E0632FDF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781C-F77C-4A38-BD89-88485181D750}" type="datetime1">
              <a:rPr lang="fr-FR" smtClean="0"/>
              <a:t>17/12/2023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DDD14-6AB3-9FF2-4E21-E698C1E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57B3C-990A-69DA-173B-06F62B6A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44E81-8298-DA60-81EA-CDAD86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590116-8DC2-96AC-C361-0954CBB1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8E0347-606E-9684-5639-7BF1BEBB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8EF388-D12B-8C69-3107-37CACB0F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303-3D66-415B-9ABF-34D7A904B62A}" type="datetime1">
              <a:rPr lang="fr-FR" smtClean="0"/>
              <a:t>17/12/2023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D2B3B2-5455-5066-676A-4EF51C2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62CE7-A2D7-EEA6-1C60-6B5C7A22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3CB4CC-2D2A-96A1-237B-C716F9A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10AA5E-7F42-0887-C510-7A460561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55BE-4BEB-2D4F-74A0-DEF8792DF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F8164-26B0-4658-ADCC-94B9ADAC76A8}" type="datetime1">
              <a:rPr lang="fr-FR" smtClean="0"/>
              <a:t>17/12/2023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E5D4B-95C4-C88B-510D-2BC0E78F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E7747-DB6D-FC0C-26BD-1BF03576E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5B93-5B68-42AE-A9BA-22137EF3D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7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D6CF988-8739-1D9E-E963-33A48BBC9E81}"/>
              </a:ext>
            </a:extLst>
          </p:cNvPr>
          <p:cNvSpPr txBox="1"/>
          <p:nvPr/>
        </p:nvSpPr>
        <p:spPr>
          <a:xfrm>
            <a:off x="1524000" y="1712863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0" i="0" dirty="0">
                <a:effectLst/>
                <a:latin typeface="+mj-lt"/>
              </a:rPr>
              <a:t>Comment </a:t>
            </a:r>
            <a:r>
              <a:rPr lang="fr-FR" sz="2400" b="1" i="0" dirty="0">
                <a:effectLst/>
                <a:latin typeface="+mj-lt"/>
              </a:rPr>
              <a:t>échantillonner des climats froids </a:t>
            </a:r>
            <a:r>
              <a:rPr lang="fr-FR" sz="2400" b="0" i="0" dirty="0">
                <a:effectLst/>
                <a:latin typeface="+mj-lt"/>
              </a:rPr>
              <a:t>(viser le Nord-Est de l'Europe) tout en intégrant l'Europe de l'Ouest dans les zones de calibration ?</a:t>
            </a:r>
          </a:p>
          <a:p>
            <a:pPr algn="ctr"/>
            <a:endParaRPr lang="fr-FR" sz="2400" b="0" i="0" dirty="0">
              <a:effectLst/>
              <a:latin typeface="+mj-lt"/>
            </a:endParaRPr>
          </a:p>
          <a:p>
            <a:pPr algn="ctr"/>
            <a:r>
              <a:rPr lang="fr-FR" sz="2400" b="0" i="0" dirty="0">
                <a:effectLst/>
                <a:latin typeface="+mj-lt"/>
              </a:rPr>
              <a:t>Quels critères nous permettent de considérer </a:t>
            </a:r>
            <a:r>
              <a:rPr lang="fr-FR" sz="2400" b="1" i="0" dirty="0">
                <a:effectLst/>
                <a:latin typeface="+mj-lt"/>
              </a:rPr>
              <a:t>une calibration </a:t>
            </a:r>
            <a:r>
              <a:rPr lang="fr-FR" sz="2400" b="0" i="0" dirty="0">
                <a:effectLst/>
                <a:latin typeface="+mj-lt"/>
              </a:rPr>
              <a:t>comme </a:t>
            </a:r>
            <a:r>
              <a:rPr lang="fr-FR" sz="2400" b="1" i="0" dirty="0">
                <a:effectLst/>
                <a:latin typeface="+mj-lt"/>
              </a:rPr>
              <a:t>bonn</a:t>
            </a:r>
            <a:r>
              <a:rPr lang="fr-FR" sz="2400" b="1" dirty="0">
                <a:latin typeface="+mj-lt"/>
              </a:rPr>
              <a:t>e</a:t>
            </a:r>
            <a:r>
              <a:rPr lang="fr-FR" sz="2400" b="0" i="0" dirty="0">
                <a:effectLst/>
                <a:latin typeface="+mj-lt"/>
              </a:rPr>
              <a:t> (juste, vraie) ? </a:t>
            </a:r>
          </a:p>
          <a:p>
            <a:pPr algn="ctr"/>
            <a:endParaRPr lang="fr-FR" sz="2400" b="0" i="0" dirty="0">
              <a:effectLst/>
              <a:latin typeface="+mj-lt"/>
            </a:endParaRPr>
          </a:p>
          <a:p>
            <a:pPr algn="ctr"/>
            <a:r>
              <a:rPr lang="fr-FR" sz="2400" b="0" i="0" dirty="0">
                <a:effectLst/>
                <a:latin typeface="+mj-lt"/>
              </a:rPr>
              <a:t>Dans quelle mesure la </a:t>
            </a:r>
            <a:r>
              <a:rPr lang="fr-FR" sz="2400" b="1" i="0" dirty="0">
                <a:effectLst/>
                <a:latin typeface="+mj-lt"/>
              </a:rPr>
              <a:t>diversité pollinique </a:t>
            </a:r>
            <a:r>
              <a:rPr lang="fr-FR" sz="2400" b="0" i="0" dirty="0">
                <a:effectLst/>
                <a:latin typeface="+mj-lt"/>
              </a:rPr>
              <a:t>joue sur les </a:t>
            </a:r>
            <a:r>
              <a:rPr lang="fr-FR" sz="2400" b="0" i="0" dirty="0" err="1">
                <a:effectLst/>
                <a:latin typeface="+mj-lt"/>
              </a:rPr>
              <a:t>recons</a:t>
            </a:r>
            <a:r>
              <a:rPr lang="fr-FR" sz="2400" b="0" i="0" dirty="0">
                <a:effectLst/>
                <a:latin typeface="+mj-lt"/>
              </a:rPr>
              <a:t> ? </a:t>
            </a:r>
            <a:r>
              <a:rPr lang="fr-FR" sz="2400" b="0" i="0" dirty="0">
                <a:solidFill>
                  <a:srgbClr val="FF0000"/>
                </a:solidFill>
                <a:effectLst/>
                <a:latin typeface="+mj-lt"/>
              </a:rPr>
              <a:t> 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460ED6-D3E6-1D39-B559-EA72B11EB6E3}"/>
              </a:ext>
            </a:extLst>
          </p:cNvPr>
          <p:cNvSpPr txBox="1"/>
          <p:nvPr/>
        </p:nvSpPr>
        <p:spPr>
          <a:xfrm>
            <a:off x="10753725" y="7620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 7 déc.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A5E04B-DB52-D7E0-FA64-DF39FC1F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</a:t>
            </a:fld>
            <a:endParaRPr lang="fr-FR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C6C40643-43F0-7FF9-B656-A08905BBC235}"/>
              </a:ext>
            </a:extLst>
          </p:cNvPr>
          <p:cNvSpPr/>
          <p:nvPr/>
        </p:nvSpPr>
        <p:spPr>
          <a:xfrm>
            <a:off x="1047750" y="1514475"/>
            <a:ext cx="9982200" cy="3171825"/>
          </a:xfrm>
          <a:prstGeom prst="round2Diag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9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C518F-AC95-F844-9421-8AB82C8F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8"/>
          <a:stretch/>
        </p:blipFill>
        <p:spPr>
          <a:xfrm>
            <a:off x="140792" y="732764"/>
            <a:ext cx="5828208" cy="602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13A78A-FDC4-30DA-DBC1-C045BEE6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886200"/>
            <a:ext cx="3098800" cy="288536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2B27F7-89F8-F639-0FB0-8746CB7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46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7496D76-BBD9-8173-B546-63A6AF616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8"/>
          <a:stretch/>
        </p:blipFill>
        <p:spPr>
          <a:xfrm>
            <a:off x="123700" y="1052713"/>
            <a:ext cx="5263564" cy="57477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84F0AE4-A44E-31B5-9626-5BE367C6B411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1A12EA-0976-205D-65B8-446804CAD821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912F7D7-68A0-758E-0A5E-F176419623C7}"/>
              </a:ext>
            </a:extLst>
          </p:cNvPr>
          <p:cNvCxnSpPr/>
          <p:nvPr/>
        </p:nvCxnSpPr>
        <p:spPr>
          <a:xfrm>
            <a:off x="5790297" y="1360391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F3D674F-F9DB-B2D3-942A-5EE7E4D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82" y="4004250"/>
            <a:ext cx="2761652" cy="27961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2C82EEE-7C8A-192C-E646-361AD667B01D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A489E5-5688-F51D-46A8-540E1C753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72"/>
          <a:stretch/>
        </p:blipFill>
        <p:spPr>
          <a:xfrm>
            <a:off x="5920167" y="1196301"/>
            <a:ext cx="6148132" cy="5531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28D8CD-FC63-4326-9FEF-9267F6AD3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061803"/>
            <a:ext cx="3162299" cy="279619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8D664B-4FC4-9C43-C796-B7B8890C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7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1EA512-62CD-7803-FA44-CA7C59D8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7" t="22582" r="60366" b="17496"/>
          <a:stretch/>
        </p:blipFill>
        <p:spPr>
          <a:xfrm rot="16200000">
            <a:off x="3520759" y="398284"/>
            <a:ext cx="5150481" cy="7092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732D5E-5FEC-1B69-B0AE-2711D859E953}"/>
              </a:ext>
            </a:extLst>
          </p:cNvPr>
          <p:cNvSpPr txBox="1"/>
          <p:nvPr/>
        </p:nvSpPr>
        <p:spPr>
          <a:xfrm>
            <a:off x="4050831" y="207027"/>
            <a:ext cx="49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Guiot et al., 1984 </a:t>
            </a:r>
          </a:p>
          <a:p>
            <a:pPr algn="ctr"/>
            <a:r>
              <a:rPr lang="fr-FR" dirty="0"/>
              <a:t>Anomalie de paléo-température et paléo-précipitation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33BC5E-3619-BFAD-C81A-F798F19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0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0" y="112210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3" b="-1"/>
          <a:stretch/>
        </p:blipFill>
        <p:spPr>
          <a:xfrm>
            <a:off x="1596929" y="3667758"/>
            <a:ext cx="4963238" cy="31363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DF100-9CE7-1475-B3CE-D54D8DB1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67" y="0"/>
            <a:ext cx="5536583" cy="35917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D471F3-4267-8569-B418-7D2D774BC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30"/>
          <a:stretch/>
        </p:blipFill>
        <p:spPr>
          <a:xfrm>
            <a:off x="6560167" y="3591784"/>
            <a:ext cx="5584920" cy="32662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FDC0EB-0210-CCAE-C2C4-C0F5D7F923E0}"/>
              </a:ext>
            </a:extLst>
          </p:cNvPr>
          <p:cNvCxnSpPr/>
          <p:nvPr/>
        </p:nvCxnSpPr>
        <p:spPr>
          <a:xfrm>
            <a:off x="6560167" y="74511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82A4B3-E2E0-615D-8826-92A4CBC1A66D}"/>
              </a:ext>
            </a:extLst>
          </p:cNvPr>
          <p:cNvSpPr txBox="1"/>
          <p:nvPr/>
        </p:nvSpPr>
        <p:spPr>
          <a:xfrm>
            <a:off x="-199784" y="2241372"/>
            <a:ext cx="1905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Whitout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fr-FR" sz="2000" dirty="0" err="1">
                <a:solidFill>
                  <a:srgbClr val="FF0000"/>
                </a:solidFill>
              </a:rPr>
              <a:t>With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F28717-65E2-42F3-41F5-63F65D44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2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0" y="112210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3" b="-1"/>
          <a:stretch/>
        </p:blipFill>
        <p:spPr>
          <a:xfrm>
            <a:off x="1596929" y="3667758"/>
            <a:ext cx="4963238" cy="31363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DF100-9CE7-1475-B3CE-D54D8DB1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67" y="0"/>
            <a:ext cx="5536583" cy="35917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D471F3-4267-8569-B418-7D2D774BC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30"/>
          <a:stretch/>
        </p:blipFill>
        <p:spPr>
          <a:xfrm>
            <a:off x="6560167" y="3591784"/>
            <a:ext cx="5584920" cy="32662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FDC0EB-0210-CCAE-C2C4-C0F5D7F923E0}"/>
              </a:ext>
            </a:extLst>
          </p:cNvPr>
          <p:cNvCxnSpPr/>
          <p:nvPr/>
        </p:nvCxnSpPr>
        <p:spPr>
          <a:xfrm>
            <a:off x="6560167" y="74511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82A4B3-E2E0-615D-8826-92A4CBC1A66D}"/>
              </a:ext>
            </a:extLst>
          </p:cNvPr>
          <p:cNvSpPr txBox="1"/>
          <p:nvPr/>
        </p:nvSpPr>
        <p:spPr>
          <a:xfrm>
            <a:off x="-199784" y="2241372"/>
            <a:ext cx="1905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Whitout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fr-FR" sz="2000" dirty="0" err="1">
                <a:solidFill>
                  <a:srgbClr val="FF0000"/>
                </a:solidFill>
              </a:rPr>
              <a:t>With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- 10Cas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849BD2-AF7B-1662-1B86-5B395CDD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91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546411-0C79-E687-7EE1-D02AE7FB1CB7}"/>
              </a:ext>
            </a:extLst>
          </p:cNvPr>
          <p:cNvSpPr txBox="1"/>
          <p:nvPr/>
        </p:nvSpPr>
        <p:spPr>
          <a:xfrm>
            <a:off x="130628" y="59630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- 11Cas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0A934F-DEE0-1C64-E389-971D5E1B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2"/>
          <a:stretch/>
        </p:blipFill>
        <p:spPr>
          <a:xfrm>
            <a:off x="192101" y="1242636"/>
            <a:ext cx="4658040" cy="53886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052F91-F008-B6EE-FEEB-E83EDE73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36" y="875980"/>
            <a:ext cx="6919236" cy="583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ED555E-6EB9-5F4A-1D5A-4CD88ADEA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32" y="4141695"/>
            <a:ext cx="2681728" cy="248962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8F75FB-4210-BE41-963E-B30CBA7C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88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546411-0C79-E687-7EE1-D02AE7FB1CB7}"/>
              </a:ext>
            </a:extLst>
          </p:cNvPr>
          <p:cNvSpPr txBox="1"/>
          <p:nvPr/>
        </p:nvSpPr>
        <p:spPr>
          <a:xfrm>
            <a:off x="130628" y="59630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(0-140°E) - 11Cas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D8BBE1-165F-75A3-2F27-EC402620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65" y="514628"/>
            <a:ext cx="8419219" cy="33197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1CD65C-5AE3-A8E8-8A4C-4B3A9CB09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6"/>
          <a:stretch/>
        </p:blipFill>
        <p:spPr>
          <a:xfrm>
            <a:off x="2030865" y="3580760"/>
            <a:ext cx="8419219" cy="311612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1FBDEF-AD8B-7D91-8CAB-AB637000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12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7D43C5C-5EF0-A86A-19C2-8B7ED3E5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8"/>
          <a:stretch/>
        </p:blipFill>
        <p:spPr>
          <a:xfrm>
            <a:off x="205546" y="1176093"/>
            <a:ext cx="5147504" cy="54629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F2B5E8-EAF0-ADD9-F7B4-C1BC4D1D0219}"/>
              </a:ext>
            </a:extLst>
          </p:cNvPr>
          <p:cNvSpPr txBox="1"/>
          <p:nvPr/>
        </p:nvSpPr>
        <p:spPr>
          <a:xfrm>
            <a:off x="130628" y="55281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4D6956-DEEE-6981-DDD2-88460DAC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760719"/>
            <a:ext cx="6838950" cy="60289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238E10-3A6D-5760-1D38-B7858243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99" y="4049486"/>
            <a:ext cx="2573752" cy="274015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3CD70F-0EF3-51C7-77C0-48B3F040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62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FB443A-3EE6-FAE0-F074-454309C3DB2D}"/>
              </a:ext>
            </a:extLst>
          </p:cNvPr>
          <p:cNvSpPr txBox="1"/>
          <p:nvPr/>
        </p:nvSpPr>
        <p:spPr>
          <a:xfrm>
            <a:off x="130628" y="161116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Données polliniques de De Beaulieu et Reille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Reconstitutions bio1 et bio12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4B2232-741F-0605-158F-61623E4E1195}"/>
              </a:ext>
            </a:extLst>
          </p:cNvPr>
          <p:cNvSpPr txBox="1"/>
          <p:nvPr/>
        </p:nvSpPr>
        <p:spPr>
          <a:xfrm>
            <a:off x="9756162" y="145295"/>
            <a:ext cx="23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climateWithObs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628F11-DCBC-8582-EC82-19DBA25D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97" y="450639"/>
            <a:ext cx="8475286" cy="36065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33A4971-BCC8-976C-A7E2-01AB2AA3E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974797" y="3780545"/>
            <a:ext cx="8475286" cy="307745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7576D5-9421-865F-840F-8B899864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07E0DC-91B7-B943-659A-CBB70B062B8E}"/>
              </a:ext>
            </a:extLst>
          </p:cNvPr>
          <p:cNvSpPr txBox="1"/>
          <p:nvPr/>
        </p:nvSpPr>
        <p:spPr>
          <a:xfrm>
            <a:off x="130628" y="55281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</p:spTree>
    <p:extLst>
      <p:ext uri="{BB962C8B-B14F-4D97-AF65-F5344CB8AC3E}">
        <p14:creationId xmlns:p14="http://schemas.microsoft.com/office/powerpoint/2010/main" val="264216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814"/>
            <a:ext cx="5955206" cy="3830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7"/>
          <a:stretch/>
        </p:blipFill>
        <p:spPr>
          <a:xfrm>
            <a:off x="6095999" y="3688336"/>
            <a:ext cx="5955207" cy="31892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C518F-AC95-F844-9421-8AB82C8F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8"/>
          <a:stretch/>
        </p:blipFill>
        <p:spPr>
          <a:xfrm>
            <a:off x="140792" y="732764"/>
            <a:ext cx="5828208" cy="602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13A78A-FDC4-30DA-DBC1-C045BEE6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886200"/>
            <a:ext cx="3098800" cy="288536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2B27F7-89F8-F639-0FB0-8746CB7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80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2755175A-1F2F-4592-7AA7-4E954C958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77949"/>
              </p:ext>
            </p:extLst>
          </p:nvPr>
        </p:nvGraphicFramePr>
        <p:xfrm>
          <a:off x="165840" y="55469"/>
          <a:ext cx="11860320" cy="680253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27465">
                  <a:extLst>
                    <a:ext uri="{9D8B030D-6E8A-4147-A177-3AD203B41FA5}">
                      <a16:colId xmlns:a16="http://schemas.microsoft.com/office/drawing/2014/main" val="1095895722"/>
                    </a:ext>
                  </a:extLst>
                </a:gridCol>
                <a:gridCol w="2650835">
                  <a:extLst>
                    <a:ext uri="{9D8B030D-6E8A-4147-A177-3AD203B41FA5}">
                      <a16:colId xmlns:a16="http://schemas.microsoft.com/office/drawing/2014/main" val="334197896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321082687"/>
                    </a:ext>
                  </a:extLst>
                </a:gridCol>
                <a:gridCol w="4595920">
                  <a:extLst>
                    <a:ext uri="{9D8B030D-6E8A-4147-A177-3AD203B41FA5}">
                      <a16:colId xmlns:a16="http://schemas.microsoft.com/office/drawing/2014/main" val="1238231312"/>
                    </a:ext>
                  </a:extLst>
                </a:gridCol>
              </a:tblGrid>
              <a:tr h="858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i="1" dirty="0">
                          <a:solidFill>
                            <a:srgbClr val="002060"/>
                          </a:solidFill>
                        </a:rPr>
                        <a:t>Pseudo-cahier de labo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Général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Objectifs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Résultats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86904"/>
                  </a:ext>
                </a:extLst>
              </a:tr>
              <a:tr h="2696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22/11/2023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Premières sorties de modèle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crest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à partir des données polliniques de La Grande Pile (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Guiot et al., 1989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)  &lt; 140,000 ans (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template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fichier input)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Localiser par itération la « meilleure » zone de calibration (argument </a:t>
                      </a:r>
                      <a:r>
                        <a:rPr lang="fr-FR" sz="1400" i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get_modern_data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), comparer avec les reconstitutions de </a:t>
                      </a:r>
                      <a:r>
                        <a:rPr lang="fr-FR" sz="1400" i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Guiot et al. 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puis</a:t>
                      </a:r>
                      <a:r>
                        <a:rPr lang="fr-FR" sz="1400" i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sortir un modèle d’âge 14C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Quelle est la zone de calibration à retenir ? Sous quels critères ?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Belles tendances mais quantifications difficiles de bio 1 et bio12 au cours du temps résultant probablement :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(1) Difficulté à échantillonner des climats froids = quelle zone actuelle est la plus représentative du climat pendant le LGM ?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(2) Inclure l’Europe de l’Ouest dans la zone de calibration reste compliquée ? Niveau de troncature des données de cal. !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(3) Hétérogénéité de maillage des données de calibration en Europe (Ouest vs. Est) 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(3bis) Trouver des taxons identiques entre la zone de calibration et les espèces individuelles de LGP-input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(4) Faible diversité de taxons échantillonnés = qualité de données initiales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15729"/>
                  </a:ext>
                </a:extLst>
              </a:tr>
              <a:tr h="1319073">
                <a:tc>
                  <a:txBody>
                    <a:bodyPr/>
                    <a:lstStyle/>
                    <a:p>
                      <a:r>
                        <a:rPr lang="fr-FR" sz="1400" dirty="0"/>
                        <a:t>29/11/2023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Secondes sorties de modèle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crest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toujours dans l’optique de comparer les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climateSpace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avec des zones de calibration différentes en entrée, mise à jour de la base de données (v.1.3.0) et points de calage 14C de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Woillard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 et al., 1981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Ajouter le paramètre </a:t>
                      </a:r>
                      <a:r>
                        <a:rPr lang="fr-FR" sz="1400" i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climateWithObs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aux calibrations, intégrer le modèle d’âge (maximum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likelihood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with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overdispersion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), PSE de De Beaulieu et de Reille puis étudier ses sorties de modèle.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Dans quelle mesure la diversité taxonomique influe les reconstitutions ?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Améliorations mais non satisfaisant en rééchantillonnant (espèces climatiques où nous avons des observables) :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/>
                        <a:t>(1) L’ensemble des taxons sont plus corrélés à bio1 qu’avant (distribution gaussienne marquée)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/>
                        <a:t>(2) Les </a:t>
                      </a:r>
                      <a:r>
                        <a:rPr lang="fr-FR" sz="1400" dirty="0" err="1"/>
                        <a:t>recon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pulvio</a:t>
                      </a:r>
                      <a:r>
                        <a:rPr lang="fr-FR" sz="1400" dirty="0"/>
                        <a:t>. sont nettement plus faibles que les prédictions de </a:t>
                      </a:r>
                      <a:r>
                        <a:rPr lang="fr-FR" sz="1400" i="1" dirty="0"/>
                        <a:t>Guiot et al., 1989 </a:t>
                      </a:r>
                      <a:r>
                        <a:rPr lang="fr-FR" sz="1400" i="0" dirty="0"/>
                        <a:t>(encore problème de quantification ?)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i="0" dirty="0"/>
                        <a:t>(3) Les </a:t>
                      </a:r>
                      <a:r>
                        <a:rPr lang="fr-FR" sz="1400" i="0" dirty="0" err="1"/>
                        <a:t>recon</a:t>
                      </a:r>
                      <a:r>
                        <a:rPr lang="fr-FR" sz="1400" i="0" dirty="0"/>
                        <a:t> à partir de De Beaulieu et al., semblent être plus cohérentes avec la littérature </a:t>
                      </a:r>
                      <a:r>
                        <a:rPr lang="fr-FR" sz="1400" i="0" dirty="0">
                          <a:sym typeface="Wingdings" panose="05000000000000000000" pitchFamily="2" charset="2"/>
                        </a:rPr>
                        <a:t> Mais zone de calibration plus contrainte (chercher à couvrir l’Ouest de l’Europe)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i="0" dirty="0">
                          <a:sym typeface="Wingdings" panose="05000000000000000000" pitchFamily="2" charset="2"/>
                        </a:rPr>
                        <a:t>(4) Difficile d’augmenter l’amplitude de bio12 sur cette reconstitution  Troncage à l’Est de l’Europe ? </a:t>
                      </a:r>
                      <a:endParaRPr lang="fr-FR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4872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6BB916-A56D-A925-EB91-21E36D0D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05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7496D76-BBD9-8173-B546-63A6AF616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8"/>
          <a:stretch/>
        </p:blipFill>
        <p:spPr>
          <a:xfrm>
            <a:off x="123700" y="1052713"/>
            <a:ext cx="5263564" cy="57477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84F0AE4-A44E-31B5-9626-5BE367C6B411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1A12EA-0976-205D-65B8-446804CAD821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912F7D7-68A0-758E-0A5E-F176419623C7}"/>
              </a:ext>
            </a:extLst>
          </p:cNvPr>
          <p:cNvCxnSpPr/>
          <p:nvPr/>
        </p:nvCxnSpPr>
        <p:spPr>
          <a:xfrm>
            <a:off x="5790297" y="1360391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F3D674F-F9DB-B2D3-942A-5EE7E4D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82" y="4004250"/>
            <a:ext cx="2761652" cy="27961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2C82EEE-7C8A-192C-E646-361AD667B01D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A489E5-5688-F51D-46A8-540E1C753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72"/>
          <a:stretch/>
        </p:blipFill>
        <p:spPr>
          <a:xfrm>
            <a:off x="5920167" y="1196301"/>
            <a:ext cx="6148132" cy="5531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28D8CD-FC63-4326-9FEF-9267F6AD3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061803"/>
            <a:ext cx="3162299" cy="279619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8D664B-4FC4-9C43-C796-B7B8890C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3C7757-0B55-D6A8-5D24-31784A300AAA}"/>
              </a:ext>
            </a:extLst>
          </p:cNvPr>
          <p:cNvSpPr txBox="1"/>
          <p:nvPr/>
        </p:nvSpPr>
        <p:spPr>
          <a:xfrm>
            <a:off x="4020618" y="129838"/>
            <a:ext cx="353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0000"/>
                </a:solidFill>
              </a:rPr>
              <a:t>climateWithObs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1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9878F53-DE7E-1DAE-1AA3-BF6B17C10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2"/>
          <a:stretch/>
        </p:blipFill>
        <p:spPr>
          <a:xfrm>
            <a:off x="26173" y="1255460"/>
            <a:ext cx="6148132" cy="55318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20B32B-C64C-7309-A8C2-4CA051F1DFDB}"/>
              </a:ext>
            </a:extLst>
          </p:cNvPr>
          <p:cNvSpPr txBox="1"/>
          <p:nvPr/>
        </p:nvSpPr>
        <p:spPr>
          <a:xfrm>
            <a:off x="1170816" y="656507"/>
            <a:ext cx="385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=20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75468D1-8F55-D7D1-A455-223C4001525A}"/>
              </a:ext>
            </a:extLst>
          </p:cNvPr>
          <p:cNvCxnSpPr/>
          <p:nvPr/>
        </p:nvCxnSpPr>
        <p:spPr>
          <a:xfrm>
            <a:off x="6161722" y="1419550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BF2AAE3-0E8F-7749-3926-221B01E4C4CC}"/>
              </a:ext>
            </a:extLst>
          </p:cNvPr>
          <p:cNvSpPr txBox="1"/>
          <p:nvPr/>
        </p:nvSpPr>
        <p:spPr>
          <a:xfrm>
            <a:off x="7055071" y="435375"/>
            <a:ext cx="4621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=FALSE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=FALSE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709F3-88AE-4C91-8C12-483FE87C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1" y="4021390"/>
            <a:ext cx="3162299" cy="279619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F8B965F-56BC-13AF-1A67-7573529C892E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745104-AB98-4D25-B357-797CED4945AE}"/>
              </a:ext>
            </a:extLst>
          </p:cNvPr>
          <p:cNvSpPr txBox="1"/>
          <p:nvPr/>
        </p:nvSpPr>
        <p:spPr>
          <a:xfrm>
            <a:off x="2440966" y="20486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site_info</a:t>
            </a:r>
            <a:r>
              <a:rPr lang="fr-FR" dirty="0"/>
              <a:t>=c(47.81,6.51)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6F67EB-34E5-0B6E-C442-A5A026C65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73"/>
          <a:stretch/>
        </p:blipFill>
        <p:spPr>
          <a:xfrm>
            <a:off x="6353503" y="1635704"/>
            <a:ext cx="5626976" cy="508626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37E233-30F6-437F-36BB-A383706C8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28" y="4193628"/>
            <a:ext cx="3055778" cy="25893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7FC4D5F-6398-79BD-473F-4251288A6C81}"/>
              </a:ext>
            </a:extLst>
          </p:cNvPr>
          <p:cNvSpPr txBox="1"/>
          <p:nvPr/>
        </p:nvSpPr>
        <p:spPr>
          <a:xfrm>
            <a:off x="4404626" y="69012"/>
            <a:ext cx="353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0000"/>
                </a:solidFill>
              </a:rPr>
              <a:t>minGridCells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0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D29BF0B-ADB7-911F-30F9-2FE136FBD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3"/>
          <a:stretch/>
        </p:blipFill>
        <p:spPr>
          <a:xfrm>
            <a:off x="123701" y="1363492"/>
            <a:ext cx="5801850" cy="5358472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75468D1-8F55-D7D1-A455-223C4001525A}"/>
              </a:ext>
            </a:extLst>
          </p:cNvPr>
          <p:cNvCxnSpPr/>
          <p:nvPr/>
        </p:nvCxnSpPr>
        <p:spPr>
          <a:xfrm>
            <a:off x="6161722" y="1419550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BF2AAE3-0E8F-7749-3926-221B01E4C4CC}"/>
              </a:ext>
            </a:extLst>
          </p:cNvPr>
          <p:cNvSpPr txBox="1"/>
          <p:nvPr/>
        </p:nvSpPr>
        <p:spPr>
          <a:xfrm>
            <a:off x="7055071" y="435375"/>
            <a:ext cx="462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minGridCells</a:t>
            </a:r>
            <a:r>
              <a:rPr lang="fr-FR" dirty="0"/>
              <a:t>=200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8B965F-56BC-13AF-1A67-7573529C892E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745104-AB98-4D25-B357-797CED4945AE}"/>
              </a:ext>
            </a:extLst>
          </p:cNvPr>
          <p:cNvSpPr txBox="1"/>
          <p:nvPr/>
        </p:nvSpPr>
        <p:spPr>
          <a:xfrm>
            <a:off x="2440966" y="20486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site_info</a:t>
            </a:r>
            <a:r>
              <a:rPr lang="fr-FR" dirty="0"/>
              <a:t>=c(47.81,6.51)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D8D0904-5006-B3B4-1EB3-19AD16A30B42}"/>
              </a:ext>
            </a:extLst>
          </p:cNvPr>
          <p:cNvSpPr txBox="1"/>
          <p:nvPr/>
        </p:nvSpPr>
        <p:spPr>
          <a:xfrm>
            <a:off x="789277" y="710523"/>
            <a:ext cx="462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minGridCells</a:t>
            </a:r>
            <a:r>
              <a:rPr lang="fr-FR" dirty="0"/>
              <a:t>=100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BE7C7A3-795C-26AD-65C4-7EB67314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63" y="4035972"/>
            <a:ext cx="3008773" cy="276447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C7BD719-FDBB-38F4-E522-FBB8937C8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7"/>
          <a:stretch/>
        </p:blipFill>
        <p:spPr>
          <a:xfrm>
            <a:off x="6335766" y="1081706"/>
            <a:ext cx="5642741" cy="56864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9831E8E-5A17-D944-10A4-A37A9F0F9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25" y="4069877"/>
            <a:ext cx="3008774" cy="27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2F8B965F-56BC-13AF-1A67-7573529C892E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745104-AB98-4D25-B357-797CED4945AE}"/>
              </a:ext>
            </a:extLst>
          </p:cNvPr>
          <p:cNvSpPr txBox="1"/>
          <p:nvPr/>
        </p:nvSpPr>
        <p:spPr>
          <a:xfrm>
            <a:off x="2440966" y="20486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site_info</a:t>
            </a:r>
            <a:r>
              <a:rPr lang="fr-FR" dirty="0"/>
              <a:t>=c(47.81,6.51)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D8D0904-5006-B3B4-1EB3-19AD16A30B42}"/>
              </a:ext>
            </a:extLst>
          </p:cNvPr>
          <p:cNvSpPr txBox="1"/>
          <p:nvPr/>
        </p:nvSpPr>
        <p:spPr>
          <a:xfrm>
            <a:off x="2943492" y="645679"/>
            <a:ext cx="462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minGridCells</a:t>
            </a:r>
            <a:r>
              <a:rPr lang="fr-FR" dirty="0"/>
              <a:t>=500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C66FCF-2997-D60F-507D-8A7585C2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3"/>
          <a:stretch/>
        </p:blipFill>
        <p:spPr>
          <a:xfrm>
            <a:off x="2440966" y="1363492"/>
            <a:ext cx="5626977" cy="52573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674C1-A896-3C58-63B8-E4D0AD50FDED}"/>
              </a:ext>
            </a:extLst>
          </p:cNvPr>
          <p:cNvSpPr txBox="1"/>
          <p:nvPr/>
        </p:nvSpPr>
        <p:spPr>
          <a:xfrm>
            <a:off x="8427921" y="2963918"/>
            <a:ext cx="335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Effet mineur de </a:t>
            </a:r>
            <a:r>
              <a:rPr lang="fr-FR" dirty="0" err="1">
                <a:sym typeface="Wingdings" panose="05000000000000000000" pitchFamily="2" charset="2"/>
              </a:rPr>
              <a:t>minGridCells</a:t>
            </a:r>
            <a:r>
              <a:rPr lang="fr-FR" dirty="0">
                <a:sym typeface="Wingdings" panose="05000000000000000000" pitchFamily="2" charset="2"/>
              </a:rPr>
              <a:t> sur les sorties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73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2F8B965F-56BC-13AF-1A67-7573529C892E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745104-AB98-4D25-B357-797CED4945AE}"/>
              </a:ext>
            </a:extLst>
          </p:cNvPr>
          <p:cNvSpPr txBox="1"/>
          <p:nvPr/>
        </p:nvSpPr>
        <p:spPr>
          <a:xfrm>
            <a:off x="2440966" y="20486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site_info</a:t>
            </a:r>
            <a:r>
              <a:rPr lang="fr-FR" dirty="0"/>
              <a:t>=c(47.81,6.51)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F0DD970-7C0B-9529-9051-E2D89A02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7" y="1096379"/>
            <a:ext cx="5348066" cy="277837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39AAAB-F749-A9F7-CC66-076217A5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0" y="3874757"/>
            <a:ext cx="5365923" cy="277837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DEC1E1-050A-4AFD-DD10-FF33FB585169}"/>
              </a:ext>
            </a:extLst>
          </p:cNvPr>
          <p:cNvSpPr txBox="1"/>
          <p:nvPr/>
        </p:nvSpPr>
        <p:spPr>
          <a:xfrm>
            <a:off x="515005" y="1157608"/>
            <a:ext cx="13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51BEA2-09F6-7765-50DF-CC639EE63065}"/>
              </a:ext>
            </a:extLst>
          </p:cNvPr>
          <p:cNvSpPr txBox="1"/>
          <p:nvPr/>
        </p:nvSpPr>
        <p:spPr>
          <a:xfrm>
            <a:off x="515005" y="3976667"/>
            <a:ext cx="13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813DEE-8BD3-41C3-5910-448EB69E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6" y="1096379"/>
            <a:ext cx="5667704" cy="27783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958DC16-5389-0415-3806-B8D62DF6AE58}"/>
              </a:ext>
            </a:extLst>
          </p:cNvPr>
          <p:cNvSpPr txBox="1"/>
          <p:nvPr/>
        </p:nvSpPr>
        <p:spPr>
          <a:xfrm>
            <a:off x="6621098" y="1157608"/>
            <a:ext cx="13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6E8A39A-2168-C266-C72D-7B658CE0C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945" y="3874757"/>
            <a:ext cx="5720255" cy="294512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D81F91-ABE0-6D6D-C590-5D5779291D48}"/>
              </a:ext>
            </a:extLst>
          </p:cNvPr>
          <p:cNvSpPr txBox="1"/>
          <p:nvPr/>
        </p:nvSpPr>
        <p:spPr>
          <a:xfrm>
            <a:off x="6552781" y="3899875"/>
            <a:ext cx="13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68634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2678E51-E083-225A-9939-19525C4A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05" y="3239814"/>
            <a:ext cx="6096002" cy="36970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F9C176-E6D9-35EF-9B6A-39F232B4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848"/>
            <a:ext cx="5955206" cy="35029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C9F170-B5FB-C3E5-848E-9549E3D6A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47"/>
          <a:stretch/>
        </p:blipFill>
        <p:spPr>
          <a:xfrm>
            <a:off x="-2" y="3838904"/>
            <a:ext cx="5955207" cy="301909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D9963D-9A4A-6FFF-C358-FBD9367B0E48}"/>
              </a:ext>
            </a:extLst>
          </p:cNvPr>
          <p:cNvSpPr txBox="1"/>
          <p:nvPr/>
        </p:nvSpPr>
        <p:spPr>
          <a:xfrm>
            <a:off x="140793" y="8643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(40°N-95°N)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(5-150°E) - 12Cas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49D736-EE12-43CA-E106-FD0EAA7C4F04}"/>
              </a:ext>
            </a:extLst>
          </p:cNvPr>
          <p:cNvSpPr txBox="1"/>
          <p:nvPr/>
        </p:nvSpPr>
        <p:spPr>
          <a:xfrm>
            <a:off x="1253359" y="224933"/>
            <a:ext cx="39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mindGridCells</a:t>
            </a:r>
            <a:r>
              <a:rPr lang="fr-FR" dirty="0"/>
              <a:t>=20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517785-9DCE-326F-D616-94C2EC2BE79E}"/>
              </a:ext>
            </a:extLst>
          </p:cNvPr>
          <p:cNvSpPr txBox="1"/>
          <p:nvPr/>
        </p:nvSpPr>
        <p:spPr>
          <a:xfrm>
            <a:off x="7442745" y="256160"/>
            <a:ext cx="39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mindGridCells</a:t>
            </a:r>
            <a:r>
              <a:rPr lang="fr-FR" dirty="0"/>
              <a:t>=10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33C08E-058C-86E2-E650-39E46FFBB0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76"/>
          <a:stretch/>
        </p:blipFill>
        <p:spPr>
          <a:xfrm>
            <a:off x="5955205" y="553953"/>
            <a:ext cx="6096002" cy="31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F7621CB-3094-B034-D7DF-C6CD22AA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0" y="721508"/>
            <a:ext cx="5567506" cy="38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AC72CB-0746-0FDD-E0E8-CC680392C346}"/>
              </a:ext>
            </a:extLst>
          </p:cNvPr>
          <p:cNvSpPr txBox="1"/>
          <p:nvPr/>
        </p:nvSpPr>
        <p:spPr>
          <a:xfrm>
            <a:off x="1080932" y="20486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Grande Pile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</a:t>
            </a:r>
            <a:r>
              <a:rPr lang="fr-FR" dirty="0" err="1"/>
              <a:t>ite_info</a:t>
            </a:r>
            <a:r>
              <a:rPr lang="fr-FR" dirty="0"/>
              <a:t>=c(47.81,6.51)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B2158-90A1-27DC-F80C-331345410B65}"/>
              </a:ext>
            </a:extLst>
          </p:cNvPr>
          <p:cNvSpPr/>
          <p:nvPr/>
        </p:nvSpPr>
        <p:spPr>
          <a:xfrm>
            <a:off x="567559" y="3844929"/>
            <a:ext cx="2254469" cy="380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D0FA76-59ED-C0AF-B25B-B094D8E8734A}"/>
              </a:ext>
            </a:extLst>
          </p:cNvPr>
          <p:cNvSpPr txBox="1"/>
          <p:nvPr/>
        </p:nvSpPr>
        <p:spPr>
          <a:xfrm>
            <a:off x="6743825" y="204865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Espèces dominantes actuellement à La Grande Pile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73671E-0DF8-8FF3-590A-29BE5A46F7AC}"/>
              </a:ext>
            </a:extLst>
          </p:cNvPr>
          <p:cNvSpPr txBox="1"/>
          <p:nvPr/>
        </p:nvSpPr>
        <p:spPr>
          <a:xfrm>
            <a:off x="6743825" y="777872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Family	</a:t>
            </a:r>
            <a:r>
              <a:rPr lang="fr-FR" b="1" dirty="0" err="1">
                <a:solidFill>
                  <a:srgbClr val="FF0000"/>
                </a:solidFill>
              </a:rPr>
              <a:t>Genus</a:t>
            </a:r>
            <a:r>
              <a:rPr lang="fr-FR" b="1" dirty="0">
                <a:solidFill>
                  <a:srgbClr val="FF0000"/>
                </a:solidFill>
              </a:rPr>
              <a:t>	</a:t>
            </a:r>
            <a:r>
              <a:rPr lang="fr-FR" b="1" dirty="0" err="1">
                <a:solidFill>
                  <a:srgbClr val="FF0000"/>
                </a:solidFill>
              </a:rPr>
              <a:t>Species</a:t>
            </a:r>
            <a:endParaRPr lang="fr-FR" b="1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 err="1"/>
              <a:t>Fagaceae</a:t>
            </a:r>
            <a:r>
              <a:rPr lang="fr-FR" dirty="0"/>
              <a:t>	    Fagus	</a:t>
            </a:r>
          </a:p>
          <a:p>
            <a:r>
              <a:rPr lang="fr-FR" dirty="0" err="1"/>
              <a:t>Betulaceae</a:t>
            </a:r>
            <a:r>
              <a:rPr lang="fr-FR" dirty="0"/>
              <a:t>  </a:t>
            </a:r>
            <a:r>
              <a:rPr lang="fr-FR" dirty="0" err="1"/>
              <a:t>Alnus</a:t>
            </a:r>
            <a:endParaRPr lang="fr-FR" dirty="0"/>
          </a:p>
          <a:p>
            <a:r>
              <a:rPr lang="fr-FR" dirty="0" err="1"/>
              <a:t>Fagaceae</a:t>
            </a:r>
            <a:r>
              <a:rPr lang="fr-FR" dirty="0"/>
              <a:t>	    Quercus  </a:t>
            </a:r>
            <a:r>
              <a:rPr lang="fr-FR" dirty="0" err="1"/>
              <a:t>Quercus</a:t>
            </a:r>
            <a:r>
              <a:rPr lang="fr-FR" dirty="0"/>
              <a:t> </a:t>
            </a:r>
            <a:r>
              <a:rPr lang="fr-FR" dirty="0" err="1"/>
              <a:t>Ilex</a:t>
            </a:r>
            <a:endParaRPr lang="fr-FR" dirty="0"/>
          </a:p>
          <a:p>
            <a:r>
              <a:rPr lang="fr-FR" dirty="0" err="1"/>
              <a:t>Betulaceas</a:t>
            </a:r>
            <a:r>
              <a:rPr lang="fr-FR" dirty="0"/>
              <a:t>   </a:t>
            </a:r>
            <a:r>
              <a:rPr lang="fr-FR" dirty="0" err="1"/>
              <a:t>Corylus</a:t>
            </a:r>
            <a:endParaRPr lang="fr-FR" dirty="0"/>
          </a:p>
          <a:p>
            <a:r>
              <a:rPr lang="fr-FR" dirty="0" err="1"/>
              <a:t>Betulaceae</a:t>
            </a:r>
            <a:r>
              <a:rPr lang="fr-FR" dirty="0"/>
              <a:t>   </a:t>
            </a:r>
            <a:r>
              <a:rPr lang="fr-FR" dirty="0" err="1"/>
              <a:t>Betula</a:t>
            </a:r>
            <a:endParaRPr lang="fr-FR" dirty="0"/>
          </a:p>
          <a:p>
            <a:r>
              <a:rPr lang="fr-FR" dirty="0" err="1"/>
              <a:t>Poaceae</a:t>
            </a:r>
            <a:endParaRPr lang="fr-FR" dirty="0"/>
          </a:p>
          <a:p>
            <a:r>
              <a:rPr lang="fr-FR" dirty="0" err="1"/>
              <a:t>Pinaceae</a:t>
            </a:r>
            <a:r>
              <a:rPr lang="fr-FR" dirty="0"/>
              <a:t>	     Abies	</a:t>
            </a:r>
          </a:p>
          <a:p>
            <a:r>
              <a:rPr lang="fr-FR" dirty="0" err="1"/>
              <a:t>Pinaceae</a:t>
            </a:r>
            <a:r>
              <a:rPr lang="fr-FR" dirty="0"/>
              <a:t>	     Pinus</a:t>
            </a:r>
          </a:p>
          <a:p>
            <a:r>
              <a:rPr lang="fr-FR" dirty="0" err="1"/>
              <a:t>Oleaceae</a:t>
            </a:r>
            <a:r>
              <a:rPr lang="fr-FR" dirty="0"/>
              <a:t>	    </a:t>
            </a:r>
            <a:r>
              <a:rPr lang="fr-FR" dirty="0" err="1"/>
              <a:t>Fraxinus</a:t>
            </a:r>
            <a:endParaRPr lang="fr-FR" dirty="0"/>
          </a:p>
          <a:p>
            <a:r>
              <a:rPr lang="fr-FR" dirty="0" err="1"/>
              <a:t>Pinaceae</a:t>
            </a:r>
            <a:r>
              <a:rPr lang="fr-FR" dirty="0"/>
              <a:t>	    </a:t>
            </a:r>
            <a:r>
              <a:rPr lang="fr-FR" dirty="0" err="1"/>
              <a:t>Picea</a:t>
            </a:r>
            <a:endParaRPr lang="fr-FR" dirty="0"/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5B6863-624B-C020-5773-EE011C9B07BB}"/>
              </a:ext>
            </a:extLst>
          </p:cNvPr>
          <p:cNvSpPr/>
          <p:nvPr/>
        </p:nvSpPr>
        <p:spPr>
          <a:xfrm>
            <a:off x="10086974" y="1320804"/>
            <a:ext cx="295275" cy="24034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46B6DD-DB8C-0425-BCD0-622C4C3A903F}"/>
              </a:ext>
            </a:extLst>
          </p:cNvPr>
          <p:cNvSpPr txBox="1"/>
          <p:nvPr/>
        </p:nvSpPr>
        <p:spPr>
          <a:xfrm>
            <a:off x="10456479" y="1983930"/>
            <a:ext cx="1485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70C0"/>
                </a:solidFill>
              </a:rPr>
              <a:t>Composent &gt; 90% de la végétation actuelle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51D8FB-1016-165F-4A39-167E5098A4B1}"/>
              </a:ext>
            </a:extLst>
          </p:cNvPr>
          <p:cNvSpPr txBox="1"/>
          <p:nvPr/>
        </p:nvSpPr>
        <p:spPr>
          <a:xfrm>
            <a:off x="8829675" y="4082540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Fichier 1 input </a:t>
            </a:r>
            <a:r>
              <a:rPr lang="fr-FR" dirty="0" err="1">
                <a:solidFill>
                  <a:srgbClr val="0070C0"/>
                </a:solidFill>
              </a:rPr>
              <a:t>weight</a:t>
            </a:r>
            <a:r>
              <a:rPr lang="fr-FR" dirty="0">
                <a:solidFill>
                  <a:srgbClr val="0070C0"/>
                </a:solidFill>
              </a:rPr>
              <a:t> valide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5C0C08-35D7-30A0-30FA-D1A5B4A6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18097" y="4035044"/>
            <a:ext cx="623156" cy="412755"/>
          </a:xfrm>
          <a:prstGeom prst="rect">
            <a:avLst/>
          </a:prstGeom>
        </p:spPr>
      </p:pic>
      <p:pic>
        <p:nvPicPr>
          <p:cNvPr id="2052" name="Picture 4" descr="Vue aérienne - © A.BourgeoisP / Commons">
            <a:extLst>
              <a:ext uri="{FF2B5EF4-FFF2-40B4-BE49-F238E27FC236}">
                <a16:creationId xmlns:a16="http://schemas.microsoft.com/office/drawing/2014/main" id="{269B69AE-B9C3-F49A-8785-7A225D19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271" y="4454668"/>
            <a:ext cx="2571750" cy="1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one inondée - © A.BourgeoisP / Commons">
            <a:extLst>
              <a:ext uri="{FF2B5EF4-FFF2-40B4-BE49-F238E27FC236}">
                <a16:creationId xmlns:a16="http://schemas.microsoft.com/office/drawing/2014/main" id="{DC052B30-71FA-A79B-7E4D-6C6C058C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927" y="4511469"/>
            <a:ext cx="2571750" cy="130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ulaie et aulnaie - © A.BourgeoisP / Commons">
            <a:extLst>
              <a:ext uri="{FF2B5EF4-FFF2-40B4-BE49-F238E27FC236}">
                <a16:creationId xmlns:a16="http://schemas.microsoft.com/office/drawing/2014/main" id="{E6155820-98B1-1FC7-42D8-ABCBF73A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04" y="5342187"/>
            <a:ext cx="2571749" cy="14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72C7EA9-D616-E19D-CE63-38067F93C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514" y="5442529"/>
            <a:ext cx="2260172" cy="1317539"/>
          </a:xfrm>
          <a:prstGeom prst="rect">
            <a:avLst/>
          </a:prstGeom>
        </p:spPr>
      </p:pic>
      <p:pic>
        <p:nvPicPr>
          <p:cNvPr id="2058" name="Picture 10" descr="Visite à la tourbière de la grande Pile &amp; aperçus géologiques dans la  vallée de l'Ognon | SHND">
            <a:extLst>
              <a:ext uri="{FF2B5EF4-FFF2-40B4-BE49-F238E27FC236}">
                <a16:creationId xmlns:a16="http://schemas.microsoft.com/office/drawing/2014/main" id="{DB65CD08-5CAD-EF90-F42D-77623B01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69" y="4398226"/>
            <a:ext cx="2571750" cy="14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05B9F65-562E-2FD2-1960-0A1DCF590F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125" t="7999" r="52288" b="14001"/>
          <a:stretch/>
        </p:blipFill>
        <p:spPr>
          <a:xfrm>
            <a:off x="362319" y="4615840"/>
            <a:ext cx="4157294" cy="2184606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F86B1172-DC08-0252-5923-D3ADB3993132}"/>
              </a:ext>
            </a:extLst>
          </p:cNvPr>
          <p:cNvSpPr/>
          <p:nvPr/>
        </p:nvSpPr>
        <p:spPr>
          <a:xfrm>
            <a:off x="4708626" y="6136492"/>
            <a:ext cx="1282429" cy="4283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0DF5DC1-D339-3589-E9A1-78F439C4041E}"/>
              </a:ext>
            </a:extLst>
          </p:cNvPr>
          <p:cNvSpPr txBox="1"/>
          <p:nvPr/>
        </p:nvSpPr>
        <p:spPr>
          <a:xfrm>
            <a:off x="323975" y="4585801"/>
            <a:ext cx="6419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https://www.reserves-naturelles.org/tourbiere-de-la-grande-pile</a:t>
            </a:r>
          </a:p>
        </p:txBody>
      </p:sp>
    </p:spTree>
    <p:extLst>
      <p:ext uri="{BB962C8B-B14F-4D97-AF65-F5344CB8AC3E}">
        <p14:creationId xmlns:p14="http://schemas.microsoft.com/office/powerpoint/2010/main" val="3248768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0CEB04-8CD2-09A3-1ADD-1AC40186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3853"/>
            <a:ext cx="5878487" cy="39499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7A4994-40AA-93CD-9F4C-ED4308878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1" t="7093" r="35127" b="48473"/>
          <a:stretch/>
        </p:blipFill>
        <p:spPr>
          <a:xfrm>
            <a:off x="217513" y="3429001"/>
            <a:ext cx="2662322" cy="3216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F1177B-B9DE-F7F7-FB16-AE62D1AE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99" t="58418" r="35189" b="-2852"/>
          <a:stretch/>
        </p:blipFill>
        <p:spPr>
          <a:xfrm>
            <a:off x="3026979" y="3584281"/>
            <a:ext cx="2744515" cy="32161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CC50DD-2B13-6015-7CC5-22920FB6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2" y="788479"/>
            <a:ext cx="4748625" cy="30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2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54C153-9044-CF9C-B368-4969053E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123700" y="380719"/>
            <a:ext cx="7971894" cy="46405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</p:spTree>
    <p:extLst>
      <p:ext uri="{BB962C8B-B14F-4D97-AF65-F5344CB8AC3E}">
        <p14:creationId xmlns:p14="http://schemas.microsoft.com/office/powerpoint/2010/main" val="4285005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B80D03-AAEF-27B9-38A6-D1F1B8927CA4}"/>
              </a:ext>
            </a:extLst>
          </p:cNvPr>
          <p:cNvSpPr txBox="1"/>
          <p:nvPr/>
        </p:nvSpPr>
        <p:spPr>
          <a:xfrm>
            <a:off x="7750396" y="136525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7CDC51-DB9C-CD7B-0117-7C760C589A48}"/>
              </a:ext>
            </a:extLst>
          </p:cNvPr>
          <p:cNvSpPr txBox="1"/>
          <p:nvPr/>
        </p:nvSpPr>
        <p:spPr>
          <a:xfrm>
            <a:off x="123700" y="57554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(&gt;30°N)</a:t>
            </a:r>
          </a:p>
          <a:p>
            <a:r>
              <a:rPr lang="fr-FR" i="1" dirty="0">
                <a:solidFill>
                  <a:srgbClr val="002060"/>
                </a:solidFill>
              </a:rPr>
              <a:t>(-5-150°E) - 18Cas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1A3EBB-3BFF-F992-F189-F03CA907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6" y="703885"/>
            <a:ext cx="8284778" cy="5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2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2755175A-1F2F-4592-7AA7-4E954C958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68139"/>
              </p:ext>
            </p:extLst>
          </p:nvPr>
        </p:nvGraphicFramePr>
        <p:xfrm>
          <a:off x="165840" y="55469"/>
          <a:ext cx="11860320" cy="521757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27465">
                  <a:extLst>
                    <a:ext uri="{9D8B030D-6E8A-4147-A177-3AD203B41FA5}">
                      <a16:colId xmlns:a16="http://schemas.microsoft.com/office/drawing/2014/main" val="1095895722"/>
                    </a:ext>
                  </a:extLst>
                </a:gridCol>
                <a:gridCol w="2650835">
                  <a:extLst>
                    <a:ext uri="{9D8B030D-6E8A-4147-A177-3AD203B41FA5}">
                      <a16:colId xmlns:a16="http://schemas.microsoft.com/office/drawing/2014/main" val="334197896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321082687"/>
                    </a:ext>
                  </a:extLst>
                </a:gridCol>
                <a:gridCol w="4595920">
                  <a:extLst>
                    <a:ext uri="{9D8B030D-6E8A-4147-A177-3AD203B41FA5}">
                      <a16:colId xmlns:a16="http://schemas.microsoft.com/office/drawing/2014/main" val="1238231312"/>
                    </a:ext>
                  </a:extLst>
                </a:gridCol>
              </a:tblGrid>
              <a:tr h="858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i="1" dirty="0">
                          <a:solidFill>
                            <a:srgbClr val="002060"/>
                          </a:solidFill>
                        </a:rPr>
                        <a:t>Pseudo-cahier de labo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Général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Objectifs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Résultats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86904"/>
                  </a:ext>
                </a:extLst>
              </a:tr>
              <a:tr h="2696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13/12/2023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Troisième sortie de modèle des données polliniques de La Grande Pile &lt; 140,000 ans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Guiot et al., 1989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De Beaulieu et De Reille, 1990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Dans le même fichier input (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dataset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crest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PSE) – 0 ou NaN dans les profondeurs inconnues.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Hypothèses : lieu d’échantillonnage espacé de 50 m donc même taux de sédimentation + même modèle d’âge + forte diversité taxonomique + profondeur recoupée.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Chercher une « meilleure » zone de calibration européenne pour (i) chauffer l’holocène et (ii) reconstituer un delta T LGM-Holocène plus important puis (iii) obtenir une </a:t>
                      </a:r>
                      <a:r>
                        <a:rPr lang="fr-FR" sz="1400" dirty="0" err="1">
                          <a:solidFill>
                            <a:srgbClr val="FF0000"/>
                          </a:solidFill>
                        </a:rPr>
                        <a:t>recon</a:t>
                      </a:r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 cohérente bio12 sur cette période de temps. 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Prendre déjà du temps à reconstituer un holocène fiable (période plus chaude et mieux documentée) avant de décrire le LGM !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Associer les deux bases de données en entrée de modèle. </a:t>
                      </a:r>
                    </a:p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Filtrer les points de calage 14C de </a:t>
                      </a:r>
                      <a:r>
                        <a:rPr lang="fr-FR" sz="1400" i="1" dirty="0" err="1">
                          <a:solidFill>
                            <a:srgbClr val="FF0000"/>
                          </a:solidFill>
                        </a:rPr>
                        <a:t>Woillard</a:t>
                      </a:r>
                      <a:r>
                        <a:rPr lang="fr-FR" sz="1400" i="1" dirty="0">
                          <a:solidFill>
                            <a:srgbClr val="FF0000"/>
                          </a:solidFill>
                        </a:rPr>
                        <a:t> et al., 1981</a:t>
                      </a:r>
                      <a:endParaRPr lang="fr-FR" sz="1400" i="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fr-FR" sz="1400" i="0" dirty="0">
                          <a:solidFill>
                            <a:srgbClr val="FF0000"/>
                          </a:solidFill>
                        </a:rPr>
                        <a:t>Procéder à des tests de sensibilité des données polliniques modernes (</a:t>
                      </a:r>
                      <a:r>
                        <a:rPr lang="fr-FR" sz="1400" i="0" dirty="0" err="1">
                          <a:solidFill>
                            <a:srgbClr val="FF0000"/>
                          </a:solidFill>
                        </a:rPr>
                        <a:t>wwf.publications</a:t>
                      </a:r>
                      <a:r>
                        <a:rPr lang="fr-FR" sz="1400" i="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fr-FR" sz="1400" i="0" dirty="0" err="1">
                          <a:solidFill>
                            <a:srgbClr val="FF0000"/>
                          </a:solidFill>
                        </a:rPr>
                        <a:t>realms</a:t>
                      </a:r>
                      <a:r>
                        <a:rPr lang="fr-FR" sz="1400" i="0" dirty="0">
                          <a:solidFill>
                            <a:srgbClr val="FF0000"/>
                          </a:solidFill>
                        </a:rPr>
                        <a:t>) et les comparer avec les données de calibration gbif_4crest ? </a:t>
                      </a:r>
                      <a:endParaRPr lang="fr-FR" sz="14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Les taxons à profondeur minimal de 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Guiot et al., 1989 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sont similaires aux espèces trouvées dans La Grande Pile actuelle  fichier originel valide !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Combinaisons : large zone de calibration – pas de contrainte de x, longitude,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climateWithObs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=TRUE et jouer avec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geoWeighting</a:t>
                      </a:r>
                      <a:r>
                        <a:rPr lang="fr-FR" sz="1400" i="1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et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minGridCells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et laisser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climateSpaceWeighting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=TRUE  Température moyenne annuelle de 10°C pendant l’holocène mais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deltaT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de 3°C seulement LGM-Holocène. 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Ainsi retour des températures absolues justes mais difficile plus loin &gt; 10 Kan. 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Faire des séries de sortie avec des biomes différents dans </a:t>
                      </a:r>
                      <a:r>
                        <a:rPr lang="fr-FR" sz="1400" i="1" dirty="0" err="1">
                          <a:sym typeface="Wingdings" panose="05000000000000000000" pitchFamily="2" charset="2"/>
                        </a:rPr>
                        <a:t>palaearctic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 en échantillonnant les taxons du LGM (forêts de conifère) avec double </a:t>
                      </a:r>
                      <a:r>
                        <a:rPr lang="fr-FR" sz="1400" dirty="0" err="1">
                          <a:sym typeface="Wingdings" panose="05000000000000000000" pitchFamily="2" charset="2"/>
                        </a:rPr>
                        <a:t>dataset</a:t>
                      </a:r>
                      <a:r>
                        <a:rPr lang="fr-FR" sz="1400" dirty="0"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r>
                        <a:rPr lang="fr-FR" sz="1400" dirty="0">
                          <a:sym typeface="Wingdings" panose="05000000000000000000" pitchFamily="2" charset="2"/>
                        </a:rPr>
                        <a:t>Perspectives :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(i) Peut être finalement se référer à deux jeux différents pour les deux périodes de temps puisque températures et végétations très distinctes. </a:t>
                      </a:r>
                    </a:p>
                    <a:p>
                      <a:pPr marL="0" indent="0">
                        <a:buNone/>
                      </a:pPr>
                      <a:r>
                        <a:rPr lang="fr-FR" sz="1400" dirty="0">
                          <a:sym typeface="Wingdings" panose="05000000000000000000" pitchFamily="2" charset="2"/>
                        </a:rPr>
                        <a:t>(ii) Utiliser les données modernes EMPD2 2020 et 2021 pour la calibration.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15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987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1ED547-34BD-D1E9-A4BA-25AA01DCD6A4}"/>
              </a:ext>
            </a:extLst>
          </p:cNvPr>
          <p:cNvSpPr txBox="1"/>
          <p:nvPr/>
        </p:nvSpPr>
        <p:spPr>
          <a:xfrm>
            <a:off x="157655" y="186981"/>
            <a:ext cx="363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$</a:t>
            </a:r>
            <a:r>
              <a:rPr lang="fr-FR" dirty="0" err="1">
                <a:solidFill>
                  <a:srgbClr val="FF0000"/>
                </a:solidFill>
              </a:rPr>
              <a:t>Palaearctic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291E6C-7195-8F15-7646-C3EF0B0107E4}"/>
              </a:ext>
            </a:extLst>
          </p:cNvPr>
          <p:cNvSpPr txBox="1"/>
          <p:nvPr/>
        </p:nvSpPr>
        <p:spPr>
          <a:xfrm>
            <a:off x="78827" y="1028324"/>
            <a:ext cx="60973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Deserts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xeric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Flooded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Mediterranean Forests, woodlands and scrubs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0000"/>
                </a:solidFill>
              </a:rPr>
              <a:t>Montane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Temperate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Coniferous</a:t>
            </a:r>
            <a:r>
              <a:rPr lang="fr-FR" dirty="0">
                <a:solidFill>
                  <a:srgbClr val="00B050"/>
                </a:solidFill>
              </a:rPr>
              <a:t> Forest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FF0000"/>
                </a:solidFill>
              </a:rPr>
              <a:t>Temperate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grasslands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savannas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shrublands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Tropical and subtropical moist broadleaf forests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Tundra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97E4FA-05A1-B97B-ECCD-32F76D5355E2}"/>
              </a:ext>
            </a:extLst>
          </p:cNvPr>
          <p:cNvSpPr txBox="1"/>
          <p:nvPr/>
        </p:nvSpPr>
        <p:spPr>
          <a:xfrm>
            <a:off x="1450428" y="538491"/>
            <a:ext cx="1043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Biomes disponibles (où nous trouvons les pollens du LGM)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FF0000"/>
                </a:solidFill>
              </a:rPr>
              <a:t>lequel est le plus représentatif du LGM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F0EA68-B71C-8C84-6D59-AA1BE304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981982"/>
            <a:ext cx="6096000" cy="43148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A03D9BE-6D10-31EC-D47E-514B242C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4011148"/>
            <a:ext cx="5620407" cy="26598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9FB7D4-209F-B84E-0AEA-F876C13802B7}"/>
              </a:ext>
            </a:extLst>
          </p:cNvPr>
          <p:cNvSpPr/>
          <p:nvPr/>
        </p:nvSpPr>
        <p:spPr>
          <a:xfrm>
            <a:off x="157655" y="4011149"/>
            <a:ext cx="2530367" cy="2771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69369274-B203-8AAC-4648-781615E55334}"/>
              </a:ext>
            </a:extLst>
          </p:cNvPr>
          <p:cNvSpPr/>
          <p:nvPr/>
        </p:nvSpPr>
        <p:spPr>
          <a:xfrm>
            <a:off x="6027599" y="5876018"/>
            <a:ext cx="1282429" cy="4283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4CBDCD-0455-BB5C-D2A5-20A62FB0D70F}"/>
              </a:ext>
            </a:extLst>
          </p:cNvPr>
          <p:cNvSpPr txBox="1"/>
          <p:nvPr/>
        </p:nvSpPr>
        <p:spPr>
          <a:xfrm>
            <a:off x="7362495" y="5905526"/>
            <a:ext cx="463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Forêt de conifère = optimaux climatiques bas !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9B7C7-7F6B-ECA6-BA1C-86093E84755E}"/>
              </a:ext>
            </a:extLst>
          </p:cNvPr>
          <p:cNvSpPr/>
          <p:nvPr/>
        </p:nvSpPr>
        <p:spPr>
          <a:xfrm>
            <a:off x="5849007" y="4252151"/>
            <a:ext cx="3247696" cy="634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5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CDBF97-C6AE-6E90-DAEB-A68249B6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389618"/>
            <a:ext cx="5134275" cy="36181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7FA9DA-D0CC-961B-67E2-F035CE594265}"/>
              </a:ext>
            </a:extLst>
          </p:cNvPr>
          <p:cNvSpPr txBox="1"/>
          <p:nvPr/>
        </p:nvSpPr>
        <p:spPr>
          <a:xfrm>
            <a:off x="-1807121" y="126126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Boreal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forests</a:t>
            </a:r>
            <a:r>
              <a:rPr lang="fr-FR" dirty="0">
                <a:solidFill>
                  <a:srgbClr val="00B050"/>
                </a:solidFill>
              </a:rPr>
              <a:t> / </a:t>
            </a:r>
            <a:r>
              <a:rPr lang="fr-FR" dirty="0" err="1">
                <a:solidFill>
                  <a:srgbClr val="00B050"/>
                </a:solidFill>
              </a:rPr>
              <a:t>Taiga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6B2C86-CEEF-ED2B-A849-D83D88F9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320"/>
            <a:ext cx="6364015" cy="50719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DB4A88-9899-62F4-CFE0-CA5A6C07E11D}"/>
              </a:ext>
            </a:extLst>
          </p:cNvPr>
          <p:cNvSpPr txBox="1"/>
          <p:nvPr/>
        </p:nvSpPr>
        <p:spPr>
          <a:xfrm>
            <a:off x="8087711" y="4142969"/>
            <a:ext cx="2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climategeoWeighting</a:t>
            </a:r>
            <a:r>
              <a:rPr lang="fr-FR" dirty="0"/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522422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8717CC1-941E-0D43-7AED-0398D493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7" y="967690"/>
            <a:ext cx="7910842" cy="4922619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2FB2A760-CCF4-8DD0-A775-E5B949FAA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68FF27-A92C-C06D-54E9-4767419A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64" y="120759"/>
            <a:ext cx="4097442" cy="274856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4F5A3CD-0108-83BA-ABB9-70F943134EBF}"/>
              </a:ext>
            </a:extLst>
          </p:cNvPr>
          <p:cNvSpPr txBox="1"/>
          <p:nvPr/>
        </p:nvSpPr>
        <p:spPr>
          <a:xfrm>
            <a:off x="-876957" y="35955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Temperate broadleaf and mixed forests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D5FA79-AEC3-A768-C66A-F010035C032B}"/>
              </a:ext>
            </a:extLst>
          </p:cNvPr>
          <p:cNvSpPr txBox="1"/>
          <p:nvPr/>
        </p:nvSpPr>
        <p:spPr>
          <a:xfrm>
            <a:off x="7876520" y="3108124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365880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D520ED3-8409-E2B6-1A11-EC250500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7" y="484954"/>
            <a:ext cx="7997552" cy="5300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F0558A5-2085-608C-5C09-DC0CE462378C}"/>
              </a:ext>
            </a:extLst>
          </p:cNvPr>
          <p:cNvSpPr txBox="1"/>
          <p:nvPr/>
        </p:nvSpPr>
        <p:spPr>
          <a:xfrm>
            <a:off x="-1152854" y="177940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rgbClr val="00B050"/>
                </a:solidFill>
              </a:rPr>
              <a:t>Temperate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Coniferous</a:t>
            </a:r>
            <a:r>
              <a:rPr lang="fr-FR" dirty="0">
                <a:solidFill>
                  <a:srgbClr val="00B050"/>
                </a:solidFill>
              </a:rPr>
              <a:t> Forest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805D79-7A69-809C-BAFB-8C3AF4C40511}"/>
              </a:ext>
            </a:extLst>
          </p:cNvPr>
          <p:cNvSpPr txBox="1"/>
          <p:nvPr/>
        </p:nvSpPr>
        <p:spPr>
          <a:xfrm>
            <a:off x="7876520" y="3108124"/>
            <a:ext cx="462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Realms</a:t>
            </a:r>
            <a:r>
              <a:rPr lang="fr-FR" dirty="0"/>
              <a:t>=</a:t>
            </a:r>
            <a:r>
              <a:rPr lang="fr-FR" dirty="0" err="1"/>
              <a:t>Palearctic</a:t>
            </a:r>
            <a:endParaRPr lang="fr-FR" dirty="0"/>
          </a:p>
          <a:p>
            <a:pPr algn="ctr"/>
            <a:r>
              <a:rPr lang="fr-FR" dirty="0" err="1"/>
              <a:t>climateWithObs</a:t>
            </a:r>
            <a:r>
              <a:rPr lang="fr-FR" dirty="0"/>
              <a:t>=TRUE </a:t>
            </a:r>
          </a:p>
          <a:p>
            <a:pPr algn="ctr"/>
            <a:r>
              <a:rPr lang="fr-FR" dirty="0" err="1"/>
              <a:t>minGridCells</a:t>
            </a:r>
            <a:r>
              <a:rPr lang="fr-FR" dirty="0"/>
              <a:t>=15</a:t>
            </a:r>
          </a:p>
          <a:p>
            <a:pPr algn="ctr"/>
            <a:r>
              <a:rPr lang="fr-FR" dirty="0" err="1"/>
              <a:t>geoWeighting</a:t>
            </a:r>
            <a:r>
              <a:rPr lang="fr-FR" dirty="0"/>
              <a:t>=TRUE</a:t>
            </a:r>
          </a:p>
          <a:p>
            <a:pPr algn="ctr"/>
            <a:r>
              <a:rPr lang="fr-FR" dirty="0" err="1"/>
              <a:t>ClimateSpaceWeighting</a:t>
            </a:r>
            <a:r>
              <a:rPr lang="fr-FR" dirty="0"/>
              <a:t>=TRUE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17BBEDF-E82A-BE47-4E77-BE03E7ED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39" y="0"/>
            <a:ext cx="4020720" cy="31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0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3C954A9-7E7D-7339-0B3A-526E7647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"/>
          <a:stretch/>
        </p:blipFill>
        <p:spPr>
          <a:xfrm>
            <a:off x="0" y="0"/>
            <a:ext cx="7971894" cy="46405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940B52-11D5-5845-1A04-250C7B29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27" y="1148395"/>
            <a:ext cx="7164073" cy="57096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43125-0184-9D1C-C958-D1AF5A7D776E}"/>
              </a:ext>
            </a:extLst>
          </p:cNvPr>
          <p:cNvSpPr txBox="1"/>
          <p:nvPr/>
        </p:nvSpPr>
        <p:spPr>
          <a:xfrm>
            <a:off x="485775" y="6477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Tous biomes confondus </a:t>
            </a:r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C2E3CD79-14B2-363B-F20E-605989B9CB4F}"/>
              </a:ext>
            </a:extLst>
          </p:cNvPr>
          <p:cNvSpPr/>
          <p:nvPr/>
        </p:nvSpPr>
        <p:spPr>
          <a:xfrm>
            <a:off x="5094602" y="1257300"/>
            <a:ext cx="314325" cy="352425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B987FD-9407-8F2F-D93E-45FE0670619B}"/>
              </a:ext>
            </a:extLst>
          </p:cNvPr>
          <p:cNvSpPr txBox="1"/>
          <p:nvPr/>
        </p:nvSpPr>
        <p:spPr>
          <a:xfrm>
            <a:off x="5505450" y="168592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Biome=</a:t>
            </a:r>
            <a:r>
              <a:rPr lang="en-US" dirty="0">
                <a:solidFill>
                  <a:schemeClr val="bg1"/>
                </a:solidFill>
              </a:rPr>
              <a:t>Temperate broadleaf and mixed forests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D2A6C-8FD1-39D3-0E4B-D55791EE1698}"/>
              </a:ext>
            </a:extLst>
          </p:cNvPr>
          <p:cNvSpPr/>
          <p:nvPr/>
        </p:nvSpPr>
        <p:spPr>
          <a:xfrm>
            <a:off x="257176" y="1664733"/>
            <a:ext cx="1390650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E59B9-01F6-4F68-5B3C-384662838740}"/>
              </a:ext>
            </a:extLst>
          </p:cNvPr>
          <p:cNvSpPr/>
          <p:nvPr/>
        </p:nvSpPr>
        <p:spPr>
          <a:xfrm>
            <a:off x="5276850" y="3151187"/>
            <a:ext cx="1962151" cy="83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A1F984-792A-2021-5972-3853ED8C08AF}"/>
              </a:ext>
            </a:extLst>
          </p:cNvPr>
          <p:cNvSpPr txBox="1"/>
          <p:nvPr/>
        </p:nvSpPr>
        <p:spPr>
          <a:xfrm>
            <a:off x="561975" y="532639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Végétation = Température tellement différente alors </a:t>
            </a:r>
            <a:r>
              <a:rPr lang="fr-FR" b="1" dirty="0">
                <a:solidFill>
                  <a:srgbClr val="FF0000"/>
                </a:solidFill>
              </a:rPr>
              <a:t>calibration distincte </a:t>
            </a:r>
          </a:p>
        </p:txBody>
      </p:sp>
    </p:spTree>
    <p:extLst>
      <p:ext uri="{BB962C8B-B14F-4D97-AF65-F5344CB8AC3E}">
        <p14:creationId xmlns:p14="http://schemas.microsoft.com/office/powerpoint/2010/main" val="140640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5833BE-B3DE-D5DD-7D3F-2C81CAE7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53" b="55902"/>
          <a:stretch/>
        </p:blipFill>
        <p:spPr>
          <a:xfrm>
            <a:off x="597673" y="1113740"/>
            <a:ext cx="3443205" cy="28469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21B3474-427D-3CB6-88A4-4BB24F6A06DC}"/>
              </a:ext>
            </a:extLst>
          </p:cNvPr>
          <p:cNvSpPr txBox="1"/>
          <p:nvPr/>
        </p:nvSpPr>
        <p:spPr>
          <a:xfrm>
            <a:off x="1704975" y="18097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Réponses des reconstitutions paléo-températures et paléo-précipitations aux changements de zone de calibration comparable au climat du LGM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118980" y="632383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– 1Cas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F59A62-3744-9C64-0A8C-7C6EFA4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13268" r="35385" b="-279"/>
          <a:stretch/>
        </p:blipFill>
        <p:spPr>
          <a:xfrm>
            <a:off x="4274406" y="1278714"/>
            <a:ext cx="2607448" cy="5398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34C5F2-E2D5-61AD-2E20-C512CB75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24755"/>
            <a:ext cx="3874355" cy="26522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A5201F-DF49-FD47-2E66-3AE8AD31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827307"/>
            <a:ext cx="4862595" cy="28119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C7BA7A-04EB-C7AE-79A0-46B7555D9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9"/>
          <a:stretch/>
        </p:blipFill>
        <p:spPr>
          <a:xfrm>
            <a:off x="7124699" y="3639235"/>
            <a:ext cx="4862595" cy="321876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959A3-A3C2-05D1-F5DF-531056B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59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5833BE-B3DE-D5DD-7D3F-2C81CAE7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53" b="55902"/>
          <a:stretch/>
        </p:blipFill>
        <p:spPr>
          <a:xfrm>
            <a:off x="269433" y="1113740"/>
            <a:ext cx="3059921" cy="28469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71811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(10-140°E) – 1Cas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F59A62-3744-9C64-0A8C-7C6EFA4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13268" r="35385" b="-279"/>
          <a:stretch/>
        </p:blipFill>
        <p:spPr>
          <a:xfrm>
            <a:off x="3676289" y="1261532"/>
            <a:ext cx="2607448" cy="5398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34C5F2-E2D5-61AD-2E20-C512CB75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" y="4024755"/>
            <a:ext cx="3640828" cy="2652270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6C232FB-740B-8B31-E910-48FE8BB9C676}"/>
              </a:ext>
            </a:extLst>
          </p:cNvPr>
          <p:cNvCxnSpPr/>
          <p:nvPr/>
        </p:nvCxnSpPr>
        <p:spPr>
          <a:xfrm>
            <a:off x="7033846" y="1430215"/>
            <a:ext cx="0" cy="52468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481AAA22-95FF-8D5F-2506-BECC64AB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1" t="7885"/>
          <a:stretch/>
        </p:blipFill>
        <p:spPr>
          <a:xfrm>
            <a:off x="6307413" y="1292072"/>
            <a:ext cx="5390417" cy="52468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DCC9C8-C2F4-60FF-F0AF-4F90E71FE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530" y="3887390"/>
            <a:ext cx="3349470" cy="2772453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152EF58-E73B-589B-9AED-80D3B38D41C3}"/>
              </a:ext>
            </a:extLst>
          </p:cNvPr>
          <p:cNvCxnSpPr/>
          <p:nvPr/>
        </p:nvCxnSpPr>
        <p:spPr>
          <a:xfrm>
            <a:off x="6307413" y="1369734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D1DB6452-EAFE-7D0D-9F0D-64D4FF8CC565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8888D5-3E41-18E1-48E1-A50AD55375B3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0FDFBF-6513-93B6-0004-A1EB5C84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93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(40-150°E)- 3Cas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1E73F-517E-A1BF-9F5E-A46F142A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9" t="6301" r="35080"/>
          <a:stretch/>
        </p:blipFill>
        <p:spPr>
          <a:xfrm>
            <a:off x="4358640" y="345439"/>
            <a:ext cx="2593339" cy="63315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E008B0-00E1-089B-460F-2FC5735D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3360234"/>
            <a:ext cx="4023359" cy="33167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C6E614-9820-AB4F-C5EB-0C8607A1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03199"/>
            <a:ext cx="4818381" cy="33080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4960A1-90FF-AA2E-CFDE-31717226E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5"/>
          <a:stretch/>
        </p:blipFill>
        <p:spPr>
          <a:xfrm>
            <a:off x="7140153" y="3530919"/>
            <a:ext cx="4818381" cy="3308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0B8705-15D2-EB18-A946-2A0F93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709" b="56152"/>
          <a:stretch/>
        </p:blipFill>
        <p:spPr>
          <a:xfrm>
            <a:off x="533716" y="758541"/>
            <a:ext cx="3292932" cy="2435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EC5DB-9198-66DA-9537-EDF4B3F3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32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(40°N-75°N)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(40-150°E)- 3Cas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1E73F-517E-A1BF-9F5E-A46F142A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9" t="6301" r="33243"/>
          <a:stretch/>
        </p:blipFill>
        <p:spPr>
          <a:xfrm>
            <a:off x="3464015" y="1290462"/>
            <a:ext cx="2745332" cy="54553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E008B0-00E1-089B-460F-2FC5735D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" y="3725488"/>
            <a:ext cx="3292932" cy="30203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0B8705-15D2-EB18-A946-2A0F93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09" b="56152"/>
          <a:stretch/>
        </p:blipFill>
        <p:spPr>
          <a:xfrm>
            <a:off x="278325" y="1290462"/>
            <a:ext cx="2988240" cy="243502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D02BD9C-97BE-FA35-AE0E-57E6133E7176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8CC24-5265-F1E0-B43D-66EE89ABE5FF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067758-97F7-3B97-B05A-3654FB6F2D31}"/>
              </a:ext>
            </a:extLst>
          </p:cNvPr>
          <p:cNvCxnSpPr/>
          <p:nvPr/>
        </p:nvCxnSpPr>
        <p:spPr>
          <a:xfrm>
            <a:off x="6209347" y="1378019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A18D6240-4220-F91B-0B55-FDB587E44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88" t="1004"/>
          <a:stretch/>
        </p:blipFill>
        <p:spPr>
          <a:xfrm>
            <a:off x="6310170" y="1114575"/>
            <a:ext cx="5588196" cy="57434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C26DD15-0CAD-80AE-C8A8-A6CBB58E2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325" y="4086225"/>
            <a:ext cx="2921863" cy="265956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3AA279-1C90-AD5D-182E-27D4CB40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0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5728DA-25A4-E169-235C-E2312A6F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b="55437"/>
          <a:stretch/>
        </p:blipFill>
        <p:spPr>
          <a:xfrm>
            <a:off x="342053" y="566718"/>
            <a:ext cx="3294591" cy="28432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2E931C-2C2B-574E-FEA4-43957B81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1" t="10843" r="35502"/>
          <a:stretch/>
        </p:blipFill>
        <p:spPr>
          <a:xfrm>
            <a:off x="3952524" y="435375"/>
            <a:ext cx="2950327" cy="60804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C78924-D111-90EB-B7C8-39257535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" y="3475579"/>
            <a:ext cx="3941044" cy="32471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6F2FF37-5FA6-7507-E059-7F327AD43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5" y="112211"/>
            <a:ext cx="4963237" cy="34795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2118E-CF18-AF7C-3D66-242F02D8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3" b="-1"/>
          <a:stretch/>
        </p:blipFill>
        <p:spPr>
          <a:xfrm>
            <a:off x="7092854" y="3667759"/>
            <a:ext cx="4963238" cy="313637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7E2649-C9D5-6BE4-AFAB-5DEEBF4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26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5728DA-25A4-E169-235C-E2312A6F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b="55437"/>
          <a:stretch/>
        </p:blipFill>
        <p:spPr>
          <a:xfrm>
            <a:off x="591610" y="861993"/>
            <a:ext cx="2808816" cy="28432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CC7531-8B11-1F03-F562-9CB26700AAFB}"/>
              </a:ext>
            </a:extLst>
          </p:cNvPr>
          <p:cNvSpPr txBox="1"/>
          <p:nvPr/>
        </p:nvSpPr>
        <p:spPr>
          <a:xfrm>
            <a:off x="26173" y="112210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</a:rPr>
              <a:t>(60°N-80°N) </a:t>
            </a:r>
          </a:p>
          <a:p>
            <a:r>
              <a:rPr lang="fr-FR" i="1" dirty="0">
                <a:solidFill>
                  <a:srgbClr val="002060"/>
                </a:solidFill>
              </a:rPr>
              <a:t>(0-120°E) - 8Cas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2E931C-2C2B-574E-FEA4-43957B81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1" t="10843" r="35502"/>
          <a:stretch/>
        </p:blipFill>
        <p:spPr>
          <a:xfrm>
            <a:off x="3705225" y="1127724"/>
            <a:ext cx="2390775" cy="5575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C78924-D111-90EB-B7C8-39257535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" y="3705225"/>
            <a:ext cx="3569317" cy="30175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20B32B-C64C-7309-A8C2-4CA051F1DFDB}"/>
              </a:ext>
            </a:extLst>
          </p:cNvPr>
          <p:cNvSpPr txBox="1"/>
          <p:nvPr/>
        </p:nvSpPr>
        <p:spPr>
          <a:xfrm>
            <a:off x="7362092" y="842018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715DC7-9D68-60D4-0A03-2029B82EC9C2}"/>
              </a:ext>
            </a:extLst>
          </p:cNvPr>
          <p:cNvSpPr txBox="1"/>
          <p:nvPr/>
        </p:nvSpPr>
        <p:spPr>
          <a:xfrm>
            <a:off x="1399931" y="800487"/>
            <a:ext cx="3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climateWithObs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75468D1-8F55-D7D1-A455-223C4001525A}"/>
              </a:ext>
            </a:extLst>
          </p:cNvPr>
          <p:cNvCxnSpPr/>
          <p:nvPr/>
        </p:nvCxnSpPr>
        <p:spPr>
          <a:xfrm>
            <a:off x="6161722" y="1419550"/>
            <a:ext cx="0" cy="5367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4706244A-BC02-9B28-17D7-55CAFD8E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8"/>
          <a:stretch/>
        </p:blipFill>
        <p:spPr>
          <a:xfrm>
            <a:off x="6219827" y="1211350"/>
            <a:ext cx="5486399" cy="55759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EE1603-76C9-A824-CD6D-331A64350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7" y="4019550"/>
            <a:ext cx="3141750" cy="278622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17EBE-0DE6-8E06-AC02-4A2CF3CB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5B93-5B68-42AE-A9BA-22137EF3D98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31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1626</Words>
  <Application>Microsoft Office PowerPoint</Application>
  <PresentationFormat>Grand écran</PresentationFormat>
  <Paragraphs>237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Fenisse</dc:creator>
  <cp:lastModifiedBy>Gabriel Fenisse</cp:lastModifiedBy>
  <cp:revision>28</cp:revision>
  <dcterms:created xsi:type="dcterms:W3CDTF">2023-11-22T09:14:18Z</dcterms:created>
  <dcterms:modified xsi:type="dcterms:W3CDTF">2023-12-18T17:14:23Z</dcterms:modified>
</cp:coreProperties>
</file>